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3" r:id="rId2"/>
  </p:sldMasterIdLst>
  <p:notesMasterIdLst>
    <p:notesMasterId r:id="rId7"/>
  </p:notesMasterIdLst>
  <p:sldIdLst>
    <p:sldId id="355" r:id="rId3"/>
    <p:sldId id="357" r:id="rId4"/>
    <p:sldId id="363" r:id="rId5"/>
    <p:sldId id="362" r:id="rId6"/>
  </p:sldIdLst>
  <p:sldSz cx="9144000" cy="6858000" type="screen4x3"/>
  <p:notesSz cx="6858000" cy="9144000"/>
  <p:defaultTextStyle>
    <a:defPPr>
      <a:defRPr lang="en-GB"/>
    </a:defPPr>
    <a:lvl1pPr algn="l" rtl="0" fontAlgn="base">
      <a:lnSpc>
        <a:spcPct val="85000"/>
      </a:lnSpc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85000"/>
      </a:lnSpc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85000"/>
      </a:lnSpc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85000"/>
      </a:lnSpc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85000"/>
      </a:lnSpc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85" autoAdjust="0"/>
    <p:restoredTop sz="91511" autoAdjust="0"/>
  </p:normalViewPr>
  <p:slideViewPr>
    <p:cSldViewPr>
      <p:cViewPr varScale="1">
        <p:scale>
          <a:sx n="65" d="100"/>
          <a:sy n="65" d="100"/>
        </p:scale>
        <p:origin x="-1080" y="-108"/>
      </p:cViewPr>
      <p:guideLst>
        <p:guide orient="horz" pos="2400"/>
        <p:guide orient="horz" pos="3888"/>
        <p:guide orient="horz" pos="1389"/>
        <p:guide orient="horz" pos="1180"/>
        <p:guide pos="285"/>
        <p:guide pos="5472"/>
        <p:guide pos="1184"/>
        <p:guide pos="3152"/>
        <p:guide pos="3334"/>
        <p:guide pos="35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fld id="{78E10030-BC56-44D5-91FC-08F4B025C1B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2BD750-FC10-4212-BFBA-74B3EC18EB5C}" type="slidenum">
              <a:rPr lang="en-GB"/>
              <a:pPr/>
              <a:t>1</a:t>
            </a:fld>
            <a:endParaRPr lang="en-GB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000" b="1"/>
              <a:t>PowerPoint guidelines. </a:t>
            </a:r>
          </a:p>
          <a:p>
            <a:pPr>
              <a:lnSpc>
                <a:spcPct val="80000"/>
              </a:lnSpc>
            </a:pPr>
            <a:r>
              <a:rPr lang="en-US" sz="1000"/>
              <a:t>Our refreshed PowerPoint style matches our refreshed corporate values. These guidelines ensure we achieve consistent, professional-looking presentations.</a:t>
            </a:r>
          </a:p>
          <a:p>
            <a:pPr>
              <a:lnSpc>
                <a:spcPct val="80000"/>
              </a:lnSpc>
            </a:pPr>
            <a:endParaRPr lang="en-US" sz="1000"/>
          </a:p>
          <a:p>
            <a:pPr>
              <a:lnSpc>
                <a:spcPct val="80000"/>
              </a:lnSpc>
            </a:pPr>
            <a:r>
              <a:rPr lang="en-US" sz="1000" b="1"/>
              <a:t>Font:</a:t>
            </a:r>
            <a:r>
              <a:rPr lang="en-US" sz="1000"/>
              <a:t> Arial only</a:t>
            </a:r>
          </a:p>
          <a:p>
            <a:pPr>
              <a:lnSpc>
                <a:spcPct val="80000"/>
              </a:lnSpc>
            </a:pPr>
            <a:r>
              <a:rPr lang="en-US" sz="1000" b="1"/>
              <a:t>Bullets:</a:t>
            </a:r>
            <a:r>
              <a:rPr lang="en-US" sz="1000"/>
              <a:t> Arial round</a:t>
            </a:r>
          </a:p>
          <a:p>
            <a:pPr>
              <a:lnSpc>
                <a:spcPct val="80000"/>
              </a:lnSpc>
            </a:pPr>
            <a:endParaRPr lang="en-US" sz="1000"/>
          </a:p>
          <a:p>
            <a:pPr>
              <a:lnSpc>
                <a:spcPct val="80000"/>
              </a:lnSpc>
            </a:pPr>
            <a:r>
              <a:rPr lang="en-US" sz="1000" b="1"/>
              <a:t>Front page slide 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000"/>
              <a:t>Headline text point size 53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000"/>
              <a:t>Subtitle text point size 20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000"/>
              <a:t>Presenter, location and date point size 12</a:t>
            </a:r>
          </a:p>
          <a:p>
            <a:pPr>
              <a:lnSpc>
                <a:spcPct val="80000"/>
              </a:lnSpc>
            </a:pPr>
            <a:endParaRPr lang="en-US" sz="1000"/>
          </a:p>
          <a:p>
            <a:pPr>
              <a:lnSpc>
                <a:spcPct val="80000"/>
              </a:lnSpc>
            </a:pPr>
            <a:r>
              <a:rPr lang="en-US" sz="1000" b="1"/>
              <a:t>Divider slides</a:t>
            </a:r>
          </a:p>
          <a:p>
            <a:pPr>
              <a:lnSpc>
                <a:spcPct val="80000"/>
              </a:lnSpc>
            </a:pPr>
            <a:r>
              <a:rPr lang="en-US" sz="1000"/>
              <a:t>Should be used to break up subjects or when changing content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000"/>
              <a:t>Headline text point size 40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000"/>
              <a:t>Subtitle text point size 20</a:t>
            </a:r>
          </a:p>
          <a:p>
            <a:pPr>
              <a:lnSpc>
                <a:spcPct val="80000"/>
              </a:lnSpc>
            </a:pPr>
            <a:endParaRPr lang="en-US" sz="1000"/>
          </a:p>
          <a:p>
            <a:pPr>
              <a:lnSpc>
                <a:spcPct val="80000"/>
              </a:lnSpc>
            </a:pPr>
            <a:r>
              <a:rPr lang="en-US" sz="1000" b="1"/>
              <a:t>Content slides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000"/>
              <a:t>Headline text size: minimum 40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GB" sz="1000"/>
              <a:t>First Level Bullet Points 24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GB" sz="1000"/>
              <a:t>Subsequent Level; Bullet Points 20</a:t>
            </a:r>
            <a:endParaRPr lang="en-US" sz="1000"/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000"/>
              <a:t>Body text size: minimum 16</a:t>
            </a:r>
          </a:p>
          <a:p>
            <a:pPr>
              <a:lnSpc>
                <a:spcPct val="80000"/>
              </a:lnSpc>
            </a:pPr>
            <a:endParaRPr lang="en-US" sz="1000"/>
          </a:p>
          <a:p>
            <a:pPr>
              <a:lnSpc>
                <a:spcPct val="80000"/>
              </a:lnSpc>
            </a:pPr>
            <a:r>
              <a:rPr lang="en-US" sz="1000" b="1"/>
              <a:t>Printing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000"/>
              <a:t>Please select greyscale when printing, this will remove the backgrounds and save on ink.</a:t>
            </a:r>
          </a:p>
          <a:p>
            <a:pPr>
              <a:lnSpc>
                <a:spcPct val="80000"/>
              </a:lnSpc>
            </a:pPr>
            <a:endParaRPr lang="en-US" sz="1000"/>
          </a:p>
          <a:p>
            <a:pPr>
              <a:lnSpc>
                <a:spcPct val="80000"/>
              </a:lnSpc>
            </a:pPr>
            <a:r>
              <a:rPr lang="en-US" sz="1000" b="1"/>
              <a:t>Colour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000"/>
              <a:t>Web safe green #CFF33 (R204, G255, B51), can be used to highlight important words or phrases.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GB" sz="1000"/>
              <a:t>Web safe red </a:t>
            </a:r>
            <a:r>
              <a:rPr lang="en-US" sz="1000"/>
              <a:t>#ED2939 (R237, G41, B57), can be used to highlight severe weather warnings</a:t>
            </a:r>
          </a:p>
          <a:p>
            <a:pPr>
              <a:lnSpc>
                <a:spcPct val="80000"/>
              </a:lnSpc>
              <a:buFontTx/>
              <a:buChar char="•"/>
            </a:pPr>
            <a:endParaRPr lang="en-US" sz="1000"/>
          </a:p>
          <a:p>
            <a:pPr>
              <a:lnSpc>
                <a:spcPct val="80000"/>
              </a:lnSpc>
            </a:pPr>
            <a:r>
              <a:rPr lang="en-US" sz="1000" b="1"/>
              <a:t>Campaign presentations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000"/>
              <a:t>If your presentation is part of a campaign or event then please ask the studio for assistance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979988"/>
            <a:ext cx="8591550" cy="84931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5645150"/>
            <a:ext cx="7896225" cy="663575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347663"/>
            <a:ext cx="1733550" cy="6176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347663"/>
            <a:ext cx="5048250" cy="6176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773238"/>
            <a:ext cx="3390900" cy="4751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5900" y="1773238"/>
            <a:ext cx="3390900" cy="4751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347663"/>
            <a:ext cx="1733550" cy="6176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347663"/>
            <a:ext cx="5048250" cy="6176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773238"/>
            <a:ext cx="3390900" cy="4751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5900" y="1773238"/>
            <a:ext cx="3390900" cy="4751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47663"/>
            <a:ext cx="6934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heading Arial 40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773238"/>
            <a:ext cx="6934200" cy="475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First level Arial 24</a:t>
            </a:r>
          </a:p>
          <a:p>
            <a:pPr lvl="1"/>
            <a:r>
              <a:rPr lang="en-GB" smtClean="0"/>
              <a:t>Second level Arial 20</a:t>
            </a:r>
          </a:p>
          <a:p>
            <a:pPr lvl="2"/>
            <a:r>
              <a:rPr lang="en-GB" smtClean="0"/>
              <a:t>Third level Arial 20</a:t>
            </a:r>
          </a:p>
          <a:p>
            <a:pPr lvl="3"/>
            <a:r>
              <a:rPr lang="en-GB" smtClean="0"/>
              <a:t>Fourth level Arial 20</a:t>
            </a:r>
          </a:p>
          <a:p>
            <a:pPr lvl="4"/>
            <a:r>
              <a:rPr lang="en-GB" smtClean="0"/>
              <a:t>Fifth level Arial 20</a:t>
            </a:r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5532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ransition>
    <p:wipe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9pPr>
    </p:titleStyle>
    <p:bodyStyle>
      <a:lvl1pPr marL="261938" indent="-261938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400">
          <a:solidFill>
            <a:srgbClr val="FFFFFF"/>
          </a:solidFill>
          <a:latin typeface="+mn-lt"/>
          <a:ea typeface="+mn-ea"/>
          <a:cs typeface="+mn-cs"/>
        </a:defRPr>
      </a:lvl1pPr>
      <a:lvl2pPr marL="623888" indent="-182563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FFFFFF"/>
          </a:solidFill>
          <a:latin typeface="+mn-lt"/>
        </a:defRPr>
      </a:lvl2pPr>
      <a:lvl3pPr marL="987425" indent="-184150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FFFFFF"/>
          </a:solidFill>
          <a:latin typeface="+mn-lt"/>
        </a:defRPr>
      </a:lvl3pPr>
      <a:lvl4pPr marL="1349375" indent="-182563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FFFFFF"/>
          </a:solidFill>
          <a:latin typeface="+mn-lt"/>
        </a:defRPr>
      </a:lvl4pPr>
      <a:lvl5pPr marL="1698625" indent="-169863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FFFFFF"/>
          </a:solidFill>
          <a:latin typeface="+mn-lt"/>
        </a:defRPr>
      </a:lvl5pPr>
      <a:lvl6pPr marL="2155825" indent="-169863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FFFFFF"/>
          </a:solidFill>
          <a:latin typeface="+mn-lt"/>
        </a:defRPr>
      </a:lvl6pPr>
      <a:lvl7pPr marL="2613025" indent="-169863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FFFFFF"/>
          </a:solidFill>
          <a:latin typeface="+mn-lt"/>
        </a:defRPr>
      </a:lvl7pPr>
      <a:lvl8pPr marL="3070225" indent="-169863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FFFFFF"/>
          </a:solidFill>
          <a:latin typeface="+mn-lt"/>
        </a:defRPr>
      </a:lvl8pPr>
      <a:lvl9pPr marL="3527425" indent="-169863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47663"/>
            <a:ext cx="6934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heading Arial 40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773238"/>
            <a:ext cx="6934200" cy="475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First level Arial 24</a:t>
            </a:r>
          </a:p>
          <a:p>
            <a:pPr lvl="1"/>
            <a:r>
              <a:rPr lang="en-GB" smtClean="0"/>
              <a:t>Second level Arial 20</a:t>
            </a:r>
          </a:p>
          <a:p>
            <a:pPr lvl="2"/>
            <a:r>
              <a:rPr lang="en-GB" smtClean="0"/>
              <a:t>Third level Arial 20</a:t>
            </a:r>
          </a:p>
          <a:p>
            <a:pPr lvl="3"/>
            <a:r>
              <a:rPr lang="en-GB" smtClean="0"/>
              <a:t>Fourth level Arial 20</a:t>
            </a:r>
          </a:p>
          <a:p>
            <a:pPr lvl="4"/>
            <a:r>
              <a:rPr lang="en-GB" smtClean="0"/>
              <a:t>Fifth level Arial 20</a:t>
            </a:r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5532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>
    <p:wipe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charset="0"/>
        </a:defRPr>
      </a:lvl9pPr>
    </p:titleStyle>
    <p:bodyStyle>
      <a:lvl1pPr marL="261938" indent="-261938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623888" indent="-182563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000000"/>
          </a:solidFill>
          <a:latin typeface="+mn-lt"/>
        </a:defRPr>
      </a:lvl2pPr>
      <a:lvl3pPr marL="987425" indent="-184150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000000"/>
          </a:solidFill>
          <a:latin typeface="+mn-lt"/>
        </a:defRPr>
      </a:lvl3pPr>
      <a:lvl4pPr marL="1349375" indent="-182563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000000"/>
          </a:solidFill>
          <a:latin typeface="+mn-lt"/>
        </a:defRPr>
      </a:lvl4pPr>
      <a:lvl5pPr marL="1698625" indent="-169863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000000"/>
          </a:solidFill>
          <a:latin typeface="+mn-lt"/>
        </a:defRPr>
      </a:lvl5pPr>
      <a:lvl6pPr marL="2155825" indent="-169863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000000"/>
          </a:solidFill>
          <a:latin typeface="+mn-lt"/>
        </a:defRPr>
      </a:lvl6pPr>
      <a:lvl7pPr marL="2613025" indent="-169863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000000"/>
          </a:solidFill>
          <a:latin typeface="+mn-lt"/>
        </a:defRPr>
      </a:lvl7pPr>
      <a:lvl8pPr marL="3070225" indent="-169863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000000"/>
          </a:solidFill>
          <a:latin typeface="+mn-lt"/>
        </a:defRPr>
      </a:lvl8pPr>
      <a:lvl9pPr marL="3527425" indent="-169863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© Crown copyright   Met Office</a:t>
            </a:r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800600"/>
            <a:ext cx="7772400" cy="1079500"/>
          </a:xfrm>
          <a:noFill/>
        </p:spPr>
        <p:txBody>
          <a:bodyPr/>
          <a:lstStyle/>
          <a:p>
            <a:r>
              <a:rPr lang="en-GB" dirty="0" smtClean="0"/>
              <a:t>Workshop – </a:t>
            </a:r>
            <a:br>
              <a:rPr lang="en-GB" dirty="0" smtClean="0"/>
            </a:br>
            <a:r>
              <a:rPr lang="en-GB" dirty="0" smtClean="0"/>
              <a:t>Adapting the Advisor idea</a:t>
            </a:r>
            <a:endParaRPr lang="en-US" dirty="0"/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323850" y="6021388"/>
            <a:ext cx="7896225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lnSpc>
                <a:spcPct val="90000"/>
              </a:lnSpc>
              <a:spcBef>
                <a:spcPct val="30000"/>
              </a:spcBef>
              <a:spcAft>
                <a:spcPct val="35000"/>
              </a:spcAft>
            </a:pPr>
            <a:r>
              <a:rPr lang="en-US" sz="1200" dirty="0" smtClean="0">
                <a:solidFill>
                  <a:srgbClr val="FFFFFF"/>
                </a:solidFill>
              </a:rPr>
              <a:t>SWFDP, Pretoria, November 2013</a:t>
            </a:r>
            <a:endParaRPr lang="en-US" sz="12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 smtClean="0"/>
              <a:t>To explore whether the concept of advisors might be useful in your country and how the idea might be adapted to your circumstances.</a:t>
            </a:r>
            <a:endParaRPr lang="en-US" sz="36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During this presentation you might want to consider…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Is there any similar role in your country?</a:t>
            </a:r>
          </a:p>
          <a:p>
            <a:r>
              <a:rPr lang="en-GB" dirty="0" smtClean="0"/>
              <a:t>If so:-</a:t>
            </a:r>
          </a:p>
          <a:p>
            <a:pPr lvl="1"/>
            <a:r>
              <a:rPr lang="en-GB" dirty="0" smtClean="0"/>
              <a:t>What are the similarities?</a:t>
            </a:r>
          </a:p>
          <a:p>
            <a:pPr lvl="1"/>
            <a:r>
              <a:rPr lang="en-GB" dirty="0" smtClean="0"/>
              <a:t>What are the differences, if any? </a:t>
            </a:r>
          </a:p>
          <a:p>
            <a:r>
              <a:rPr lang="en-GB" dirty="0" smtClean="0"/>
              <a:t>If not:-</a:t>
            </a:r>
          </a:p>
          <a:p>
            <a:pPr lvl="1"/>
            <a:r>
              <a:rPr lang="en-GB" dirty="0" smtClean="0"/>
              <a:t>are there are any ideas here you can use to help you build relationships with your disaster management organisations?</a:t>
            </a:r>
          </a:p>
          <a:p>
            <a:pPr lvl="1"/>
            <a:r>
              <a:rPr lang="en-GB" dirty="0" smtClean="0"/>
              <a:t>Are there things you would need to do differently</a:t>
            </a:r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Adapting the Advisor Role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you already have an advisor type role?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dirty="0" smtClean="0"/>
              <a:t>How does it work and how beneficial have you found it?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dirty="0" smtClean="0"/>
              <a:t>Who /what organisations do you engage with?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dirty="0" smtClean="0"/>
              <a:t>What kinds of activities does the advisor undertake?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dirty="0" smtClean="0"/>
              <a:t>Do you feel the role can be further developed and how?</a:t>
            </a:r>
          </a:p>
          <a:p>
            <a:r>
              <a:rPr lang="en-GB" dirty="0" smtClean="0"/>
              <a:t>If you don’t have an advisor type role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dirty="0" smtClean="0"/>
              <a:t>Do think such a role would be useful in building relationships with Disaster Management Agencies?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dirty="0" smtClean="0"/>
              <a:t>How might you operate such a system in your country?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dirty="0" smtClean="0"/>
              <a:t>Is it a practical idea in your country?</a:t>
            </a:r>
          </a:p>
          <a:p>
            <a:pPr lvl="1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_template">
  <a:themeElements>
    <a:clrScheme name="Blank Presentation 14">
      <a:dk1>
        <a:srgbClr val="808080"/>
      </a:dk1>
      <a:lt1>
        <a:srgbClr val="FFFFFF"/>
      </a:lt1>
      <a:dk2>
        <a:srgbClr val="000000"/>
      </a:dk2>
      <a:lt2>
        <a:srgbClr val="FFFFFF"/>
      </a:lt2>
      <a:accent1>
        <a:srgbClr val="BBE0E3"/>
      </a:accent1>
      <a:accent2>
        <a:srgbClr val="ED2939"/>
      </a:accent2>
      <a:accent3>
        <a:srgbClr val="AAAAAA"/>
      </a:accent3>
      <a:accent4>
        <a:srgbClr val="DADADA"/>
      </a:accent4>
      <a:accent5>
        <a:srgbClr val="DAEDEF"/>
      </a:accent5>
      <a:accent6>
        <a:srgbClr val="D72433"/>
      </a:accent6>
      <a:hlink>
        <a:srgbClr val="009999"/>
      </a:hlink>
      <a:folHlink>
        <a:srgbClr val="B9DB0E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808080"/>
        </a:dk1>
        <a:lt1>
          <a:srgbClr val="FFFFFF"/>
        </a:lt1>
        <a:dk2>
          <a:srgbClr val="000000"/>
        </a:dk2>
        <a:lt2>
          <a:srgbClr val="FFFFFF"/>
        </a:lt2>
        <a:accent1>
          <a:srgbClr val="BBE0E3"/>
        </a:accent1>
        <a:accent2>
          <a:srgbClr val="ED2939"/>
        </a:accent2>
        <a:accent3>
          <a:srgbClr val="AAAAAA"/>
        </a:accent3>
        <a:accent4>
          <a:srgbClr val="DADADA"/>
        </a:accent4>
        <a:accent5>
          <a:srgbClr val="DAEDEF"/>
        </a:accent5>
        <a:accent6>
          <a:srgbClr val="D72433"/>
        </a:accent6>
        <a:hlink>
          <a:srgbClr val="009999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808080"/>
        </a:dk1>
        <a:lt1>
          <a:srgbClr val="FFFFFF"/>
        </a:lt1>
        <a:dk2>
          <a:srgbClr val="000000"/>
        </a:dk2>
        <a:lt2>
          <a:srgbClr val="FFFFFF"/>
        </a:lt2>
        <a:accent1>
          <a:srgbClr val="BBE0E3"/>
        </a:accent1>
        <a:accent2>
          <a:srgbClr val="ED2939"/>
        </a:accent2>
        <a:accent3>
          <a:srgbClr val="AAAAAA"/>
        </a:accent3>
        <a:accent4>
          <a:srgbClr val="DADADA"/>
        </a:accent4>
        <a:accent5>
          <a:srgbClr val="DAEDEF"/>
        </a:accent5>
        <a:accent6>
          <a:srgbClr val="D72433"/>
        </a:accent6>
        <a:hlink>
          <a:srgbClr val="009999"/>
        </a:hlink>
        <a:folHlink>
          <a:srgbClr val="B9DB0E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">
      <a:dk1>
        <a:srgbClr val="808080"/>
      </a:dk1>
      <a:lt1>
        <a:srgbClr val="FFFFFF"/>
      </a:lt1>
      <a:dk2>
        <a:srgbClr val="000000"/>
      </a:dk2>
      <a:lt2>
        <a:srgbClr val="FFFFFF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CCFF33"/>
      </a:folHlink>
    </a:clrScheme>
    <a:fontScheme name="1_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3">
        <a:dk1>
          <a:srgbClr val="808080"/>
        </a:dk1>
        <a:lt1>
          <a:srgbClr val="FFFFFF"/>
        </a:lt1>
        <a:dk2>
          <a:srgbClr val="000000"/>
        </a:dk2>
        <a:lt2>
          <a:srgbClr val="FFFFFF"/>
        </a:lt2>
        <a:accent1>
          <a:srgbClr val="BBE0E3"/>
        </a:accent1>
        <a:accent2>
          <a:srgbClr val="ED2939"/>
        </a:accent2>
        <a:accent3>
          <a:srgbClr val="AAAAAA"/>
        </a:accent3>
        <a:accent4>
          <a:srgbClr val="DADADA"/>
        </a:accent4>
        <a:accent5>
          <a:srgbClr val="DAEDEF"/>
        </a:accent5>
        <a:accent6>
          <a:srgbClr val="D72433"/>
        </a:accent6>
        <a:hlink>
          <a:srgbClr val="009999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4">
        <a:dk1>
          <a:srgbClr val="808080"/>
        </a:dk1>
        <a:lt1>
          <a:srgbClr val="FFFFFF"/>
        </a:lt1>
        <a:dk2>
          <a:srgbClr val="000000"/>
        </a:dk2>
        <a:lt2>
          <a:srgbClr val="FFFFFF"/>
        </a:lt2>
        <a:accent1>
          <a:srgbClr val="BBE0E3"/>
        </a:accent1>
        <a:accent2>
          <a:srgbClr val="ED2939"/>
        </a:accent2>
        <a:accent3>
          <a:srgbClr val="AAAAAA"/>
        </a:accent3>
        <a:accent4>
          <a:srgbClr val="DADADA"/>
        </a:accent4>
        <a:accent5>
          <a:srgbClr val="DAEDEF"/>
        </a:accent5>
        <a:accent6>
          <a:srgbClr val="D72433"/>
        </a:accent6>
        <a:hlink>
          <a:srgbClr val="009999"/>
        </a:hlink>
        <a:folHlink>
          <a:srgbClr val="B9DB0E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standard_template</Template>
  <TotalTime>95</TotalTime>
  <Words>398</Words>
  <Application>Microsoft Office PowerPoint</Application>
  <PresentationFormat>On-screen Show (4:3)</PresentationFormat>
  <Paragraphs>58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standard_template</vt:lpstr>
      <vt:lpstr>1_Blank Presentation</vt:lpstr>
      <vt:lpstr>Workshop –  Adapting the Advisor idea</vt:lpstr>
      <vt:lpstr>Objective</vt:lpstr>
      <vt:lpstr>During this presentation you might want to consider…</vt:lpstr>
      <vt:lpstr>Adapting the Advisor Role</vt:lpstr>
    </vt:vector>
  </TitlesOfParts>
  <Company>Met Office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–  Adapting the Advisor idea</dc:title>
  <dc:creator>Graeme Forrester</dc:creator>
  <dc:description>submitted 26.7.2005     CHG015666 refers</dc:description>
  <cp:lastModifiedBy>Graeme Forrester</cp:lastModifiedBy>
  <cp:revision>14</cp:revision>
  <cp:lastPrinted>2004-10-15T09:34:20Z</cp:lastPrinted>
  <dcterms:created xsi:type="dcterms:W3CDTF">2013-11-13T13:20:09Z</dcterms:created>
  <dcterms:modified xsi:type="dcterms:W3CDTF">2013-11-21T06:18:29Z</dcterms:modified>
</cp:coreProperties>
</file>