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3" r:id="rId2"/>
  </p:sldMasterIdLst>
  <p:notesMasterIdLst>
    <p:notesMasterId r:id="rId6"/>
  </p:notesMasterIdLst>
  <p:sldIdLst>
    <p:sldId id="355" r:id="rId3"/>
    <p:sldId id="357" r:id="rId4"/>
    <p:sldId id="361" r:id="rId5"/>
  </p:sldIdLst>
  <p:sldSz cx="9144000" cy="6858000" type="screen4x3"/>
  <p:notesSz cx="6858000" cy="9144000"/>
  <p:defaultTextStyle>
    <a:defPPr>
      <a:defRPr lang="en-GB"/>
    </a:defPPr>
    <a:lvl1pPr algn="l" rtl="0" fontAlgn="base">
      <a:lnSpc>
        <a:spcPct val="85000"/>
      </a:lnSpc>
      <a:spcBef>
        <a:spcPct val="0"/>
      </a:spcBef>
      <a:spcAft>
        <a:spcPct val="0"/>
      </a:spcAft>
      <a:defRPr sz="4400" kern="1200">
        <a:solidFill>
          <a:schemeClr val="tx2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85000"/>
      </a:lnSpc>
      <a:spcBef>
        <a:spcPct val="0"/>
      </a:spcBef>
      <a:spcAft>
        <a:spcPct val="0"/>
      </a:spcAft>
      <a:defRPr sz="4400" kern="1200">
        <a:solidFill>
          <a:schemeClr val="tx2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85000"/>
      </a:lnSpc>
      <a:spcBef>
        <a:spcPct val="0"/>
      </a:spcBef>
      <a:spcAft>
        <a:spcPct val="0"/>
      </a:spcAft>
      <a:defRPr sz="4400" kern="1200">
        <a:solidFill>
          <a:schemeClr val="tx2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85000"/>
      </a:lnSpc>
      <a:spcBef>
        <a:spcPct val="0"/>
      </a:spcBef>
      <a:spcAft>
        <a:spcPct val="0"/>
      </a:spcAft>
      <a:defRPr sz="4400" kern="1200">
        <a:solidFill>
          <a:schemeClr val="tx2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85000"/>
      </a:lnSpc>
      <a:spcBef>
        <a:spcPct val="0"/>
      </a:spcBef>
      <a:spcAft>
        <a:spcPct val="0"/>
      </a:spcAft>
      <a:defRPr sz="4400" kern="1200">
        <a:solidFill>
          <a:schemeClr val="tx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2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85" autoAdjust="0"/>
    <p:restoredTop sz="91511" autoAdjust="0"/>
  </p:normalViewPr>
  <p:slideViewPr>
    <p:cSldViewPr>
      <p:cViewPr varScale="1">
        <p:scale>
          <a:sx n="65" d="100"/>
          <a:sy n="65" d="100"/>
        </p:scale>
        <p:origin x="-1080" y="-108"/>
      </p:cViewPr>
      <p:guideLst>
        <p:guide orient="horz" pos="2400"/>
        <p:guide orient="horz" pos="3888"/>
        <p:guide orient="horz" pos="1389"/>
        <p:guide orient="horz" pos="1180"/>
        <p:guide pos="285"/>
        <p:guide pos="5472"/>
        <p:guide pos="1184"/>
        <p:guide pos="3152"/>
        <p:guide pos="3334"/>
        <p:guide pos="351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solidFill>
                  <a:schemeClr val="tx1"/>
                </a:solidFill>
              </a:defRPr>
            </a:lvl1pPr>
          </a:lstStyle>
          <a:p>
            <a:fld id="{78E10030-BC56-44D5-91FC-08F4B025C1BD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2BD750-FC10-4212-BFBA-74B3EC18EB5C}" type="slidenum">
              <a:rPr lang="en-GB"/>
              <a:pPr/>
              <a:t>1</a:t>
            </a:fld>
            <a:endParaRPr lang="en-GB"/>
          </a:p>
        </p:txBody>
      </p:sp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000" b="1"/>
              <a:t>PowerPoint guidelines. </a:t>
            </a:r>
          </a:p>
          <a:p>
            <a:pPr>
              <a:lnSpc>
                <a:spcPct val="80000"/>
              </a:lnSpc>
            </a:pPr>
            <a:r>
              <a:rPr lang="en-US" sz="1000"/>
              <a:t>Our refreshed PowerPoint style matches our refreshed corporate values. These guidelines ensure we achieve consistent, professional-looking presentations.</a:t>
            </a:r>
          </a:p>
          <a:p>
            <a:pPr>
              <a:lnSpc>
                <a:spcPct val="80000"/>
              </a:lnSpc>
            </a:pPr>
            <a:endParaRPr lang="en-US" sz="1000"/>
          </a:p>
          <a:p>
            <a:pPr>
              <a:lnSpc>
                <a:spcPct val="80000"/>
              </a:lnSpc>
            </a:pPr>
            <a:r>
              <a:rPr lang="en-US" sz="1000" b="1"/>
              <a:t>Font:</a:t>
            </a:r>
            <a:r>
              <a:rPr lang="en-US" sz="1000"/>
              <a:t> Arial only</a:t>
            </a:r>
          </a:p>
          <a:p>
            <a:pPr>
              <a:lnSpc>
                <a:spcPct val="80000"/>
              </a:lnSpc>
            </a:pPr>
            <a:r>
              <a:rPr lang="en-US" sz="1000" b="1"/>
              <a:t>Bullets:</a:t>
            </a:r>
            <a:r>
              <a:rPr lang="en-US" sz="1000"/>
              <a:t> Arial round</a:t>
            </a:r>
          </a:p>
          <a:p>
            <a:pPr>
              <a:lnSpc>
                <a:spcPct val="80000"/>
              </a:lnSpc>
            </a:pPr>
            <a:endParaRPr lang="en-US" sz="1000"/>
          </a:p>
          <a:p>
            <a:pPr>
              <a:lnSpc>
                <a:spcPct val="80000"/>
              </a:lnSpc>
            </a:pPr>
            <a:r>
              <a:rPr lang="en-US" sz="1000" b="1"/>
              <a:t>Front page slide 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sz="1000"/>
              <a:t>Headline text point size 53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sz="1000"/>
              <a:t>Subtitle text point size 20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sz="1000"/>
              <a:t>Presenter, location and date point size 12</a:t>
            </a:r>
          </a:p>
          <a:p>
            <a:pPr>
              <a:lnSpc>
                <a:spcPct val="80000"/>
              </a:lnSpc>
            </a:pPr>
            <a:endParaRPr lang="en-US" sz="1000"/>
          </a:p>
          <a:p>
            <a:pPr>
              <a:lnSpc>
                <a:spcPct val="80000"/>
              </a:lnSpc>
            </a:pPr>
            <a:r>
              <a:rPr lang="en-US" sz="1000" b="1"/>
              <a:t>Divider slides</a:t>
            </a:r>
          </a:p>
          <a:p>
            <a:pPr>
              <a:lnSpc>
                <a:spcPct val="80000"/>
              </a:lnSpc>
            </a:pPr>
            <a:r>
              <a:rPr lang="en-US" sz="1000"/>
              <a:t>Should be used to break up subjects or when changing content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sz="1000"/>
              <a:t>Headline text point size 40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sz="1000"/>
              <a:t>Subtitle text point size 20</a:t>
            </a:r>
          </a:p>
          <a:p>
            <a:pPr>
              <a:lnSpc>
                <a:spcPct val="80000"/>
              </a:lnSpc>
            </a:pPr>
            <a:endParaRPr lang="en-US" sz="1000"/>
          </a:p>
          <a:p>
            <a:pPr>
              <a:lnSpc>
                <a:spcPct val="80000"/>
              </a:lnSpc>
            </a:pPr>
            <a:r>
              <a:rPr lang="en-US" sz="1000" b="1"/>
              <a:t>Content slides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sz="1000"/>
              <a:t>Headline text size: minimum 40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GB" sz="1000"/>
              <a:t>First Level Bullet Points 24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GB" sz="1000"/>
              <a:t>Subsequent Level; Bullet Points 20</a:t>
            </a:r>
            <a:endParaRPr lang="en-US" sz="1000"/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sz="1000"/>
              <a:t>Body text size: minimum 16</a:t>
            </a:r>
          </a:p>
          <a:p>
            <a:pPr>
              <a:lnSpc>
                <a:spcPct val="80000"/>
              </a:lnSpc>
            </a:pPr>
            <a:endParaRPr lang="en-US" sz="1000"/>
          </a:p>
          <a:p>
            <a:pPr>
              <a:lnSpc>
                <a:spcPct val="80000"/>
              </a:lnSpc>
            </a:pPr>
            <a:r>
              <a:rPr lang="en-US" sz="1000" b="1"/>
              <a:t>Printing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sz="1000"/>
              <a:t>Please select greyscale when printing, this will remove the backgrounds and save on ink.</a:t>
            </a:r>
          </a:p>
          <a:p>
            <a:pPr>
              <a:lnSpc>
                <a:spcPct val="80000"/>
              </a:lnSpc>
            </a:pPr>
            <a:endParaRPr lang="en-US" sz="1000"/>
          </a:p>
          <a:p>
            <a:pPr>
              <a:lnSpc>
                <a:spcPct val="80000"/>
              </a:lnSpc>
            </a:pPr>
            <a:r>
              <a:rPr lang="en-US" sz="1000" b="1"/>
              <a:t>Colour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sz="1000"/>
              <a:t>Web safe green #CFF33 (R204, G255, B51), can be used to highlight important words or phrases.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GB" sz="1000"/>
              <a:t>Web safe red </a:t>
            </a:r>
            <a:r>
              <a:rPr lang="en-US" sz="1000"/>
              <a:t>#ED2939 (R237, G41, B57), can be used to highlight severe weather warnings</a:t>
            </a:r>
          </a:p>
          <a:p>
            <a:pPr>
              <a:lnSpc>
                <a:spcPct val="80000"/>
              </a:lnSpc>
              <a:buFontTx/>
              <a:buChar char="•"/>
            </a:pPr>
            <a:endParaRPr lang="en-US" sz="1000"/>
          </a:p>
          <a:p>
            <a:pPr>
              <a:lnSpc>
                <a:spcPct val="80000"/>
              </a:lnSpc>
            </a:pPr>
            <a:r>
              <a:rPr lang="en-US" sz="1000" b="1"/>
              <a:t>Campaign presentations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sz="1000"/>
              <a:t>If your presentation is part of a campaign or event then please ask the studio for assistance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4979988"/>
            <a:ext cx="8591550" cy="84931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5645150"/>
            <a:ext cx="7896225" cy="663575"/>
          </a:xfrm>
        </p:spPr>
        <p:txBody>
          <a:bodyPr/>
          <a:lstStyle>
            <a:lvl1pPr marL="0" indent="0">
              <a:buFontTx/>
              <a:buNone/>
              <a:defRPr sz="20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3250" y="347663"/>
            <a:ext cx="1733550" cy="61769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52600" y="347663"/>
            <a:ext cx="5048250" cy="61769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2600" y="1773238"/>
            <a:ext cx="3390900" cy="4751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95900" y="1773238"/>
            <a:ext cx="3390900" cy="4751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3250" y="347663"/>
            <a:ext cx="1733550" cy="61769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52600" y="347663"/>
            <a:ext cx="5048250" cy="61769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2600" y="1773238"/>
            <a:ext cx="3390900" cy="4751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95900" y="1773238"/>
            <a:ext cx="3390900" cy="4751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347663"/>
            <a:ext cx="6934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Slide heading Arial 40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1773238"/>
            <a:ext cx="6934200" cy="475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First level Arial 24</a:t>
            </a:r>
          </a:p>
          <a:p>
            <a:pPr lvl="1"/>
            <a:r>
              <a:rPr lang="en-GB" smtClean="0"/>
              <a:t>Second level Arial 20</a:t>
            </a:r>
          </a:p>
          <a:p>
            <a:pPr lvl="2"/>
            <a:r>
              <a:rPr lang="en-GB" smtClean="0"/>
              <a:t>Third level Arial 20</a:t>
            </a:r>
          </a:p>
          <a:p>
            <a:pPr lvl="3"/>
            <a:r>
              <a:rPr lang="en-GB" smtClean="0"/>
              <a:t>Fourth level Arial 20</a:t>
            </a:r>
          </a:p>
          <a:p>
            <a:pPr lvl="4"/>
            <a:r>
              <a:rPr lang="en-GB" smtClean="0"/>
              <a:t>Fifth level Arial 20</a:t>
            </a:r>
          </a:p>
        </p:txBody>
      </p:sp>
      <p:sp>
        <p:nvSpPr>
          <p:cNvPr id="105476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" y="65532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ransition>
    <p:wipe/>
  </p:transition>
  <p:timing>
    <p:tnLst>
      <p:par>
        <p:cTn id="1" dur="indefinite" restart="never" nodeType="tmRoot"/>
      </p:par>
    </p:tnLst>
  </p:timing>
  <p:hf sldNum="0" hd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9pPr>
    </p:titleStyle>
    <p:bodyStyle>
      <a:lvl1pPr marL="261938" indent="-261938" algn="l" rtl="0" eaLnBrk="1" fontAlgn="base" hangingPunct="1">
        <a:lnSpc>
          <a:spcPct val="90000"/>
        </a:lnSpc>
        <a:spcBef>
          <a:spcPct val="35000"/>
        </a:spcBef>
        <a:spcAft>
          <a:spcPct val="35000"/>
        </a:spcAft>
        <a:buChar char="•"/>
        <a:defRPr sz="2400">
          <a:solidFill>
            <a:srgbClr val="FFFFFF"/>
          </a:solidFill>
          <a:latin typeface="+mn-lt"/>
          <a:ea typeface="+mn-ea"/>
          <a:cs typeface="+mn-cs"/>
        </a:defRPr>
      </a:lvl1pPr>
      <a:lvl2pPr marL="623888" indent="-182563" algn="l" rtl="0" eaLnBrk="1" fontAlgn="base" hangingPunct="1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FFFFFF"/>
          </a:solidFill>
          <a:latin typeface="+mn-lt"/>
        </a:defRPr>
      </a:lvl2pPr>
      <a:lvl3pPr marL="987425" indent="-184150" algn="l" rtl="0" eaLnBrk="1" fontAlgn="base" hangingPunct="1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FFFFFF"/>
          </a:solidFill>
          <a:latin typeface="+mn-lt"/>
        </a:defRPr>
      </a:lvl3pPr>
      <a:lvl4pPr marL="1349375" indent="-182563" algn="l" rtl="0" eaLnBrk="1" fontAlgn="base" hangingPunct="1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FFFFFF"/>
          </a:solidFill>
          <a:latin typeface="+mn-lt"/>
        </a:defRPr>
      </a:lvl4pPr>
      <a:lvl5pPr marL="1698625" indent="-169863" algn="l" rtl="0" eaLnBrk="1" fontAlgn="base" hangingPunct="1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FFFFFF"/>
          </a:solidFill>
          <a:latin typeface="+mn-lt"/>
        </a:defRPr>
      </a:lvl5pPr>
      <a:lvl6pPr marL="2155825" indent="-169863" algn="l" rtl="0" eaLnBrk="1" fontAlgn="base" hangingPunct="1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FFFFFF"/>
          </a:solidFill>
          <a:latin typeface="+mn-lt"/>
        </a:defRPr>
      </a:lvl6pPr>
      <a:lvl7pPr marL="2613025" indent="-169863" algn="l" rtl="0" eaLnBrk="1" fontAlgn="base" hangingPunct="1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FFFFFF"/>
          </a:solidFill>
          <a:latin typeface="+mn-lt"/>
        </a:defRPr>
      </a:lvl7pPr>
      <a:lvl8pPr marL="3070225" indent="-169863" algn="l" rtl="0" eaLnBrk="1" fontAlgn="base" hangingPunct="1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FFFFFF"/>
          </a:solidFill>
          <a:latin typeface="+mn-lt"/>
        </a:defRPr>
      </a:lvl8pPr>
      <a:lvl9pPr marL="3527425" indent="-169863" algn="l" rtl="0" eaLnBrk="1" fontAlgn="base" hangingPunct="1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FFFF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347663"/>
            <a:ext cx="6934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Slide heading Arial 40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1773238"/>
            <a:ext cx="6934200" cy="475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First level Arial 24</a:t>
            </a:r>
          </a:p>
          <a:p>
            <a:pPr lvl="1"/>
            <a:r>
              <a:rPr lang="en-GB" smtClean="0"/>
              <a:t>Second level Arial 20</a:t>
            </a:r>
          </a:p>
          <a:p>
            <a:pPr lvl="2"/>
            <a:r>
              <a:rPr lang="en-GB" smtClean="0"/>
              <a:t>Third level Arial 20</a:t>
            </a:r>
          </a:p>
          <a:p>
            <a:pPr lvl="3"/>
            <a:r>
              <a:rPr lang="en-GB" smtClean="0"/>
              <a:t>Fourth level Arial 20</a:t>
            </a:r>
          </a:p>
          <a:p>
            <a:pPr lvl="4"/>
            <a:r>
              <a:rPr lang="en-GB" smtClean="0"/>
              <a:t>Fifth level Arial 20</a:t>
            </a:r>
          </a:p>
        </p:txBody>
      </p:sp>
      <p:sp>
        <p:nvSpPr>
          <p:cNvPr id="16589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" y="65532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ransition>
    <p:wipe/>
  </p:transition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l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Arial" charset="0"/>
        </a:defRPr>
      </a:lvl2pPr>
      <a:lvl3pPr algn="l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Arial" charset="0"/>
        </a:defRPr>
      </a:lvl3pPr>
      <a:lvl4pPr algn="l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Arial" charset="0"/>
        </a:defRPr>
      </a:lvl4pPr>
      <a:lvl5pPr algn="l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Arial" charset="0"/>
        </a:defRPr>
      </a:lvl9pPr>
    </p:titleStyle>
    <p:bodyStyle>
      <a:lvl1pPr marL="261938" indent="-261938" algn="l" rtl="0" fontAlgn="base">
        <a:lnSpc>
          <a:spcPct val="90000"/>
        </a:lnSpc>
        <a:spcBef>
          <a:spcPct val="35000"/>
        </a:spcBef>
        <a:spcAft>
          <a:spcPct val="35000"/>
        </a:spcAft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623888" indent="-182563" algn="l" rtl="0" fontAlgn="base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000000"/>
          </a:solidFill>
          <a:latin typeface="+mn-lt"/>
        </a:defRPr>
      </a:lvl2pPr>
      <a:lvl3pPr marL="987425" indent="-184150" algn="l" rtl="0" fontAlgn="base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000000"/>
          </a:solidFill>
          <a:latin typeface="+mn-lt"/>
        </a:defRPr>
      </a:lvl3pPr>
      <a:lvl4pPr marL="1349375" indent="-182563" algn="l" rtl="0" fontAlgn="base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000000"/>
          </a:solidFill>
          <a:latin typeface="+mn-lt"/>
        </a:defRPr>
      </a:lvl4pPr>
      <a:lvl5pPr marL="1698625" indent="-169863" algn="l" rtl="0" fontAlgn="base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000000"/>
          </a:solidFill>
          <a:latin typeface="+mn-lt"/>
        </a:defRPr>
      </a:lvl5pPr>
      <a:lvl6pPr marL="2155825" indent="-169863" algn="l" rtl="0" fontAlgn="base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000000"/>
          </a:solidFill>
          <a:latin typeface="+mn-lt"/>
        </a:defRPr>
      </a:lvl6pPr>
      <a:lvl7pPr marL="2613025" indent="-169863" algn="l" rtl="0" fontAlgn="base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000000"/>
          </a:solidFill>
          <a:latin typeface="+mn-lt"/>
        </a:defRPr>
      </a:lvl7pPr>
      <a:lvl8pPr marL="3070225" indent="-169863" algn="l" rtl="0" fontAlgn="base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000000"/>
          </a:solidFill>
          <a:latin typeface="+mn-lt"/>
        </a:defRPr>
      </a:lvl8pPr>
      <a:lvl9pPr marL="3527425" indent="-169863" algn="l" rtl="0" fontAlgn="base">
        <a:lnSpc>
          <a:spcPct val="90000"/>
        </a:lnSpc>
        <a:spcBef>
          <a:spcPct val="35000"/>
        </a:spcBef>
        <a:spcAft>
          <a:spcPct val="35000"/>
        </a:spcAft>
        <a:buChar char="•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© Crown copyright   Met Office</a:t>
            </a:r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4800600"/>
            <a:ext cx="7772400" cy="1079500"/>
          </a:xfrm>
          <a:noFill/>
        </p:spPr>
        <p:txBody>
          <a:bodyPr/>
          <a:lstStyle/>
          <a:p>
            <a:r>
              <a:rPr lang="en-GB" dirty="0" smtClean="0"/>
              <a:t>Workshop – </a:t>
            </a:r>
            <a:br>
              <a:rPr lang="en-GB" dirty="0" smtClean="0"/>
            </a:br>
            <a:r>
              <a:rPr lang="en-GB" sz="3200" dirty="0" smtClean="0"/>
              <a:t>Web page development</a:t>
            </a:r>
            <a:endParaRPr lang="en-US" sz="3200" dirty="0"/>
          </a:p>
        </p:txBody>
      </p:sp>
      <p:sp>
        <p:nvSpPr>
          <p:cNvPr id="149508" name="Rectangle 4"/>
          <p:cNvSpPr>
            <a:spLocks noChangeArrowheads="1"/>
          </p:cNvSpPr>
          <p:nvPr/>
        </p:nvSpPr>
        <p:spPr bwMode="auto">
          <a:xfrm>
            <a:off x="323850" y="6021388"/>
            <a:ext cx="7896225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lnSpc>
                <a:spcPct val="90000"/>
              </a:lnSpc>
              <a:spcBef>
                <a:spcPct val="30000"/>
              </a:spcBef>
              <a:spcAft>
                <a:spcPct val="35000"/>
              </a:spcAft>
            </a:pPr>
            <a:r>
              <a:rPr lang="en-US" sz="1200" dirty="0" smtClean="0">
                <a:solidFill>
                  <a:srgbClr val="FFFFFF"/>
                </a:solidFill>
              </a:rPr>
              <a:t>SWFDP, Pretoria, November 2013</a:t>
            </a:r>
            <a:endParaRPr lang="en-US" sz="12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3600" dirty="0" smtClean="0"/>
              <a:t>To </a:t>
            </a:r>
            <a:r>
              <a:rPr lang="en-GB" sz="3600" dirty="0"/>
              <a:t>consider what works and what doesn’t with respect to the communicating of information via a </a:t>
            </a:r>
            <a:r>
              <a:rPr lang="en-GB" sz="3600" dirty="0" smtClean="0"/>
              <a:t>website</a:t>
            </a:r>
            <a:r>
              <a:rPr lang="en-US" sz="3600" dirty="0" smtClean="0"/>
              <a:t>.</a:t>
            </a:r>
            <a:endParaRPr lang="en-GB" sz="36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Points to consider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What information do you feel your stakeholders would want to see on the website?</a:t>
            </a:r>
            <a:endParaRPr lang="en-GB" sz="2800" dirty="0" smtClean="0"/>
          </a:p>
          <a:p>
            <a:pPr lvl="0"/>
            <a:r>
              <a:rPr lang="en-GB" sz="2000" dirty="0" smtClean="0"/>
              <a:t>Select some (2 or 3) weather websites</a:t>
            </a:r>
            <a:endParaRPr lang="en-GB" sz="2800" dirty="0"/>
          </a:p>
          <a:p>
            <a:pPr lvl="0"/>
            <a:r>
              <a:rPr lang="en-GB" sz="2000" dirty="0" smtClean="0"/>
              <a:t>Consider</a:t>
            </a:r>
            <a:endParaRPr lang="en-GB" sz="2800" dirty="0"/>
          </a:p>
          <a:p>
            <a:pPr lvl="1"/>
            <a:r>
              <a:rPr lang="en-GB" sz="1800" dirty="0" smtClean="0"/>
              <a:t>What makes a “good” website?</a:t>
            </a:r>
          </a:p>
          <a:p>
            <a:pPr lvl="1"/>
            <a:r>
              <a:rPr lang="en-GB" sz="1800" dirty="0" smtClean="0"/>
              <a:t>What makes a website easy to use?</a:t>
            </a:r>
          </a:p>
          <a:p>
            <a:pPr lvl="1"/>
            <a:r>
              <a:rPr lang="en-GB" sz="1800" dirty="0" smtClean="0"/>
              <a:t>If you have a favourite website, why is it your favourite</a:t>
            </a:r>
          </a:p>
          <a:p>
            <a:pPr lvl="3">
              <a:buNone/>
            </a:pPr>
            <a:r>
              <a:rPr lang="en-GB" sz="1800" dirty="0" smtClean="0"/>
              <a:t>Content?</a:t>
            </a:r>
          </a:p>
          <a:p>
            <a:pPr lvl="3">
              <a:buNone/>
            </a:pPr>
            <a:r>
              <a:rPr lang="en-GB" sz="1800" dirty="0" smtClean="0"/>
              <a:t>Presentation?</a:t>
            </a:r>
            <a:endParaRPr lang="en-GB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© Crown copyright   Met Office</a:t>
            </a:r>
            <a:endParaRPr lang="en-GB" sz="1400">
              <a:latin typeface="Times" pitchFamily="18" charset="0"/>
            </a:endParaRPr>
          </a:p>
        </p:txBody>
      </p:sp>
    </p:spTree>
  </p:cSld>
  <p:clrMapOvr>
    <a:masterClrMapping/>
  </p:clrMapOvr>
  <p:transition>
    <p:wipe/>
  </p:transition>
</p:sld>
</file>

<file path=ppt/theme/theme1.xml><?xml version="1.0" encoding="utf-8"?>
<a:theme xmlns:a="http://schemas.openxmlformats.org/drawingml/2006/main" name="standard_template">
  <a:themeElements>
    <a:clrScheme name="Blank Presentation 14">
      <a:dk1>
        <a:srgbClr val="808080"/>
      </a:dk1>
      <a:lt1>
        <a:srgbClr val="FFFFFF"/>
      </a:lt1>
      <a:dk2>
        <a:srgbClr val="000000"/>
      </a:dk2>
      <a:lt2>
        <a:srgbClr val="FFFFFF"/>
      </a:lt2>
      <a:accent1>
        <a:srgbClr val="BBE0E3"/>
      </a:accent1>
      <a:accent2>
        <a:srgbClr val="ED2939"/>
      </a:accent2>
      <a:accent3>
        <a:srgbClr val="AAAAAA"/>
      </a:accent3>
      <a:accent4>
        <a:srgbClr val="DADADA"/>
      </a:accent4>
      <a:accent5>
        <a:srgbClr val="DAEDEF"/>
      </a:accent5>
      <a:accent6>
        <a:srgbClr val="D72433"/>
      </a:accent6>
      <a:hlink>
        <a:srgbClr val="009999"/>
      </a:hlink>
      <a:folHlink>
        <a:srgbClr val="B9DB0E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808080"/>
        </a:dk1>
        <a:lt1>
          <a:srgbClr val="FFFFFF"/>
        </a:lt1>
        <a:dk2>
          <a:srgbClr val="000000"/>
        </a:dk2>
        <a:lt2>
          <a:srgbClr val="FFFFFF"/>
        </a:lt2>
        <a:accent1>
          <a:srgbClr val="BBE0E3"/>
        </a:accent1>
        <a:accent2>
          <a:srgbClr val="ED2939"/>
        </a:accent2>
        <a:accent3>
          <a:srgbClr val="AAAAAA"/>
        </a:accent3>
        <a:accent4>
          <a:srgbClr val="DADADA"/>
        </a:accent4>
        <a:accent5>
          <a:srgbClr val="DAEDEF"/>
        </a:accent5>
        <a:accent6>
          <a:srgbClr val="D72433"/>
        </a:accent6>
        <a:hlink>
          <a:srgbClr val="009999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808080"/>
        </a:dk1>
        <a:lt1>
          <a:srgbClr val="FFFFFF"/>
        </a:lt1>
        <a:dk2>
          <a:srgbClr val="000000"/>
        </a:dk2>
        <a:lt2>
          <a:srgbClr val="FFFFFF"/>
        </a:lt2>
        <a:accent1>
          <a:srgbClr val="BBE0E3"/>
        </a:accent1>
        <a:accent2>
          <a:srgbClr val="ED2939"/>
        </a:accent2>
        <a:accent3>
          <a:srgbClr val="AAAAAA"/>
        </a:accent3>
        <a:accent4>
          <a:srgbClr val="DADADA"/>
        </a:accent4>
        <a:accent5>
          <a:srgbClr val="DAEDEF"/>
        </a:accent5>
        <a:accent6>
          <a:srgbClr val="D72433"/>
        </a:accent6>
        <a:hlink>
          <a:srgbClr val="009999"/>
        </a:hlink>
        <a:folHlink>
          <a:srgbClr val="B9DB0E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">
      <a:dk1>
        <a:srgbClr val="808080"/>
      </a:dk1>
      <a:lt1>
        <a:srgbClr val="FFFFFF"/>
      </a:lt1>
      <a:dk2>
        <a:srgbClr val="000000"/>
      </a:dk2>
      <a:lt2>
        <a:srgbClr val="FFFFFF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CCFF33"/>
      </a:folHlink>
    </a:clrScheme>
    <a:fontScheme name="1_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3">
        <a:dk1>
          <a:srgbClr val="808080"/>
        </a:dk1>
        <a:lt1>
          <a:srgbClr val="FFFFFF"/>
        </a:lt1>
        <a:dk2>
          <a:srgbClr val="000000"/>
        </a:dk2>
        <a:lt2>
          <a:srgbClr val="FFFFFF"/>
        </a:lt2>
        <a:accent1>
          <a:srgbClr val="BBE0E3"/>
        </a:accent1>
        <a:accent2>
          <a:srgbClr val="ED2939"/>
        </a:accent2>
        <a:accent3>
          <a:srgbClr val="AAAAAA"/>
        </a:accent3>
        <a:accent4>
          <a:srgbClr val="DADADA"/>
        </a:accent4>
        <a:accent5>
          <a:srgbClr val="DAEDEF"/>
        </a:accent5>
        <a:accent6>
          <a:srgbClr val="D72433"/>
        </a:accent6>
        <a:hlink>
          <a:srgbClr val="009999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4">
        <a:dk1>
          <a:srgbClr val="808080"/>
        </a:dk1>
        <a:lt1>
          <a:srgbClr val="FFFFFF"/>
        </a:lt1>
        <a:dk2>
          <a:srgbClr val="000000"/>
        </a:dk2>
        <a:lt2>
          <a:srgbClr val="FFFFFF"/>
        </a:lt2>
        <a:accent1>
          <a:srgbClr val="BBE0E3"/>
        </a:accent1>
        <a:accent2>
          <a:srgbClr val="ED2939"/>
        </a:accent2>
        <a:accent3>
          <a:srgbClr val="AAAAAA"/>
        </a:accent3>
        <a:accent4>
          <a:srgbClr val="DADADA"/>
        </a:accent4>
        <a:accent5>
          <a:srgbClr val="DAEDEF"/>
        </a:accent5>
        <a:accent6>
          <a:srgbClr val="D72433"/>
        </a:accent6>
        <a:hlink>
          <a:srgbClr val="009999"/>
        </a:hlink>
        <a:folHlink>
          <a:srgbClr val="B9DB0E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standard_template</Template>
  <TotalTime>107</TotalTime>
  <Words>282</Words>
  <Application>Microsoft Office PowerPoint</Application>
  <PresentationFormat>On-screen Show (4:3)</PresentationFormat>
  <Paragraphs>48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standard_template</vt:lpstr>
      <vt:lpstr>1_Blank Presentation</vt:lpstr>
      <vt:lpstr>Workshop –  Web page development</vt:lpstr>
      <vt:lpstr>Objective</vt:lpstr>
      <vt:lpstr>Points to consider</vt:lpstr>
    </vt:vector>
  </TitlesOfParts>
  <Company>Met Office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–  Adapting the Advisor idea</dc:title>
  <dc:creator>Graeme Forrester</dc:creator>
  <dc:description>submitted 26.7.2005     CHG015666 refers</dc:description>
  <cp:lastModifiedBy>Graeme Forrester</cp:lastModifiedBy>
  <cp:revision>13</cp:revision>
  <cp:lastPrinted>2004-10-15T09:34:20Z</cp:lastPrinted>
  <dcterms:created xsi:type="dcterms:W3CDTF">2013-11-13T13:20:09Z</dcterms:created>
  <dcterms:modified xsi:type="dcterms:W3CDTF">2013-11-20T13:38:13Z</dcterms:modified>
</cp:coreProperties>
</file>