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9"/>
  </p:notesMasterIdLst>
  <p:sldIdLst>
    <p:sldId id="355" r:id="rId3"/>
    <p:sldId id="386" r:id="rId4"/>
    <p:sldId id="388" r:id="rId5"/>
    <p:sldId id="385" r:id="rId6"/>
    <p:sldId id="389" r:id="rId7"/>
    <p:sldId id="361" r:id="rId8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5" autoAdjust="0"/>
    <p:restoredTop sz="91511" autoAdjust="0"/>
  </p:normalViewPr>
  <p:slideViewPr>
    <p:cSldViewPr>
      <p:cViewPr varScale="1">
        <p:scale>
          <a:sx n="65" d="100"/>
          <a:sy n="65" d="100"/>
        </p:scale>
        <p:origin x="-1080" y="-108"/>
      </p:cViewPr>
      <p:guideLst>
        <p:guide orient="horz" pos="2400"/>
        <p:guide orient="horz" pos="3888"/>
        <p:guide orient="horz" pos="1389"/>
        <p:guide orient="horz" pos="1180"/>
        <p:guide pos="285"/>
        <p:guide pos="5472"/>
        <p:guide pos="1184"/>
        <p:guide pos="3152"/>
        <p:guide pos="3334"/>
        <p:guide pos="35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78E10030-BC56-44D5-91FC-08F4B025C1B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BD750-FC10-4212-BFBA-74B3EC18EB5C}" type="slidenum">
              <a:rPr lang="en-GB"/>
              <a:pPr/>
              <a:t>1</a:t>
            </a:fld>
            <a:endParaRPr lang="en-GB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79988"/>
            <a:ext cx="8591550" cy="8493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645150"/>
            <a:ext cx="7896225" cy="6635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261938" indent="-261938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623888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2pPr>
      <a:lvl3pPr marL="987425" indent="-184150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3pPr>
      <a:lvl4pPr marL="1349375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4pPr>
      <a:lvl5pPr marL="16986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5pPr>
      <a:lvl6pPr marL="21558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6pPr>
      <a:lvl7pPr marL="26130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7pPr>
      <a:lvl8pPr marL="30702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8pPr>
      <a:lvl9pPr marL="35274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9pPr>
    </p:titleStyle>
    <p:bodyStyle>
      <a:lvl1pPr marL="261938" indent="-261938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23888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2pPr>
      <a:lvl3pPr marL="987425" indent="-184150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3pPr>
      <a:lvl4pPr marL="1349375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4pPr>
      <a:lvl5pPr marL="16986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5pPr>
      <a:lvl6pPr marL="21558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6pPr>
      <a:lvl7pPr marL="26130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7pPr>
      <a:lvl8pPr marL="30702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8pPr>
      <a:lvl9pPr marL="35274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5085184"/>
            <a:ext cx="7772400" cy="1079500"/>
          </a:xfrm>
          <a:noFill/>
        </p:spPr>
        <p:txBody>
          <a:bodyPr/>
          <a:lstStyle/>
          <a:p>
            <a:r>
              <a:rPr lang="en-GB" dirty="0" smtClean="0"/>
              <a:t>Service Evaluation</a:t>
            </a:r>
            <a:endParaRPr lang="en-US" sz="3200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23850" y="6021388"/>
            <a:ext cx="789622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SWFDP, Pretoria, November 2013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Evaluation</a:t>
            </a: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surveys and how you might carry them out</a:t>
            </a:r>
          </a:p>
          <a:p>
            <a:r>
              <a:rPr lang="en-US" dirty="0" smtClean="0"/>
              <a:t>Discuss what information you might want to gather?</a:t>
            </a:r>
          </a:p>
          <a:p>
            <a:r>
              <a:rPr lang="en-US" dirty="0" smtClean="0"/>
              <a:t>In groups</a:t>
            </a:r>
          </a:p>
          <a:p>
            <a:pPr lvl="1"/>
            <a:r>
              <a:rPr lang="en-US" dirty="0" smtClean="0"/>
              <a:t>Draw up 10 questions for a survey</a:t>
            </a:r>
          </a:p>
          <a:p>
            <a:pPr lvl="1"/>
            <a:r>
              <a:rPr lang="en-US" dirty="0" smtClean="0"/>
              <a:t>Consider how best you might conduct this survey</a:t>
            </a:r>
          </a:p>
          <a:p>
            <a:r>
              <a:rPr lang="en-US" dirty="0" smtClean="0"/>
              <a:t>Come back and present ideas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Surveys – Methods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52600" y="1773239"/>
          <a:ext cx="6934200" cy="388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304"/>
                <a:gridCol w="2448272"/>
                <a:gridCol w="2530624"/>
              </a:tblGrid>
              <a:tr h="39365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Method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Pros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Cons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7065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On-line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Quick &amp; easy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Relatively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cheap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Can’t select the demographic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Low response rate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2618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Telephone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Higher response rate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control who you phone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marR="0" indent="-36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Time consuming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Relatively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expensive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2618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Face to face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Higher response rate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control who you phone</a:t>
                      </a:r>
                      <a:endParaRPr lang="en-GB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60000" marR="0" indent="-36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Time consuming</a:t>
                      </a: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Relatively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expensive</a:t>
                      </a:r>
                      <a:endParaRPr lang="en-GB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60000" indent="-3600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Surveys -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External Survey Company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Expensive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But experienced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Seen as independent?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/>
              <a:t>Do It Yourself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Cheaper (?)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Takes time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Most of us have limited experience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Results may not be easily accepted outside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GB" dirty="0" smtClean="0"/>
          </a:p>
          <a:p>
            <a:pPr lvl="1"/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want to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information do we need to gather?</a:t>
            </a:r>
          </a:p>
          <a:p>
            <a:r>
              <a:rPr lang="en-GB" dirty="0" smtClean="0"/>
              <a:t>What questions do we need to ask to gather that information?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people think of our warning service?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In groups</a:t>
            </a:r>
          </a:p>
          <a:p>
            <a:r>
              <a:rPr lang="en-GB" sz="2800" dirty="0" smtClean="0"/>
              <a:t>Take 20-30 minutes to</a:t>
            </a:r>
          </a:p>
          <a:p>
            <a:pPr lvl="1"/>
            <a:r>
              <a:rPr lang="en-GB" sz="2400" dirty="0" smtClean="0"/>
              <a:t>Draw up 10 key questions aimed at getting feedback on your warning service</a:t>
            </a:r>
          </a:p>
          <a:p>
            <a:pPr lvl="1"/>
            <a:r>
              <a:rPr lang="en-GB" sz="2400" dirty="0" smtClean="0"/>
              <a:t>Consider the best way for you to conduct this survey</a:t>
            </a:r>
          </a:p>
          <a:p>
            <a:pPr lvl="1"/>
            <a:r>
              <a:rPr lang="en-GB" sz="2400" dirty="0" smtClean="0"/>
              <a:t>Come back and present your ideas. 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© Crown copyright   Met Office</a:t>
            </a:r>
            <a:endParaRPr lang="en-GB" sz="1400" dirty="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standard_template">
  <a:themeElements>
    <a:clrScheme name="Blank Presentation 14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ED2939"/>
      </a:accent2>
      <a:accent3>
        <a:srgbClr val="AAAAAA"/>
      </a:accent3>
      <a:accent4>
        <a:srgbClr val="DADADA"/>
      </a:accent4>
      <a:accent5>
        <a:srgbClr val="DAEDEF"/>
      </a:accent5>
      <a:accent6>
        <a:srgbClr val="D72433"/>
      </a:accent6>
      <a:hlink>
        <a:srgbClr val="009999"/>
      </a:hlink>
      <a:folHlink>
        <a:srgbClr val="B9DB0E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CCFF33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standard_template</Template>
  <TotalTime>169</TotalTime>
  <Words>233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standard_template</vt:lpstr>
      <vt:lpstr>1_Blank Presentation</vt:lpstr>
      <vt:lpstr>Service Evaluation</vt:lpstr>
      <vt:lpstr>Service Evaluation</vt:lpstr>
      <vt:lpstr>Surveys – Methods</vt:lpstr>
      <vt:lpstr>Surveys - Resources</vt:lpstr>
      <vt:lpstr>What do we want to know?</vt:lpstr>
      <vt:lpstr>What do people think of our warning service?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–  Adapting the Advisor idea</dc:title>
  <dc:creator>Graeme Forrester</dc:creator>
  <dc:description>submitted 26.7.2005     CHG015666 refers</dc:description>
  <cp:lastModifiedBy>Graeme Forrester</cp:lastModifiedBy>
  <cp:revision>20</cp:revision>
  <cp:lastPrinted>2004-10-15T09:34:20Z</cp:lastPrinted>
  <dcterms:created xsi:type="dcterms:W3CDTF">2013-11-13T13:20:09Z</dcterms:created>
  <dcterms:modified xsi:type="dcterms:W3CDTF">2013-11-22T06:24:24Z</dcterms:modified>
</cp:coreProperties>
</file>