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1422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AFB7A-B7B2-46A2-AEF7-456C6DCB2B06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77EEA-5F9E-425E-A02B-ED6763D3A5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11/16/2015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Our Vision:  A modern weather service that nurtures and harbours innovation and creativity in the provision of quality weather and climate information.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79018-A7FE-466A-B3C5-C830504099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raft_SOP_May%202015.pdf" TargetMode="External"/><Relationship Id="rId2" Type="http://schemas.openxmlformats.org/officeDocument/2006/relationships/hyperlink" Target="Draft%20MOU_12May2015_Final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711994" y="1676400"/>
            <a:ext cx="7168754" cy="3276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4000" b="1" dirty="0" smtClean="0"/>
              <a:t>Public Weather and Warning Services 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/>
            </a:r>
            <a:br>
              <a:rPr lang="en-US" altLang="en-US" sz="4000" b="1" dirty="0" smtClean="0">
                <a:solidFill>
                  <a:schemeClr val="tx1"/>
                </a:solidFill>
              </a:rPr>
            </a:br>
            <a:r>
              <a:rPr lang="en-US" altLang="en-US" sz="2000" b="1" dirty="0" smtClean="0"/>
              <a:t>B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y: Charles Masule Molongwane</a:t>
            </a: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Head, Numerical Weather Division Unit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Botswana Department of Meteorological Services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P O Box 10100, Gaborone, Botswana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/>
            </a:r>
            <a:br>
              <a:rPr lang="en-US" altLang="en-US" sz="2000" b="1" dirty="0" smtClean="0">
                <a:solidFill>
                  <a:schemeClr val="tx1"/>
                </a:solidFill>
              </a:rPr>
            </a:br>
            <a:r>
              <a:rPr lang="en-US" altLang="en-US" sz="2000" b="1" dirty="0" smtClean="0">
                <a:solidFill>
                  <a:schemeClr val="tx1"/>
                </a:solidFill>
              </a:rPr>
              <a:t>16</a:t>
            </a:r>
            <a:r>
              <a:rPr lang="en-US" altLang="en-US" sz="2000" b="1" baseline="30000" dirty="0" smtClean="0">
                <a:solidFill>
                  <a:schemeClr val="tx1"/>
                </a:solidFill>
              </a:rPr>
              <a:t>th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November </a:t>
            </a:r>
            <a:r>
              <a:rPr lang="en-US" altLang="en-US" sz="2000" b="1" dirty="0" smtClean="0">
                <a:solidFill>
                  <a:schemeClr val="tx1"/>
                </a:solidFill>
              </a:rPr>
              <a:t>2015</a:t>
            </a:r>
            <a:br>
              <a:rPr lang="en-US" altLang="en-US" sz="2000" b="1" dirty="0" smtClean="0">
                <a:solidFill>
                  <a:schemeClr val="tx1"/>
                </a:solidFill>
              </a:rPr>
            </a:br>
            <a:r>
              <a:rPr lang="en-US" altLang="en-US" sz="2000" b="1" dirty="0" smtClean="0"/>
              <a:t>Tel/Fax: +267 3612296; +267 3956282</a:t>
            </a:r>
            <a:br>
              <a:rPr lang="en-US" altLang="en-US" sz="2000" b="1" dirty="0" smtClean="0"/>
            </a:br>
            <a:r>
              <a:rPr lang="en-US" altLang="en-US" sz="2000" b="1" dirty="0" smtClean="0"/>
              <a:t>Email: cmolongwane@gov.bw</a:t>
            </a:r>
            <a:endParaRPr lang="en-US" altLang="en-US" sz="2000" b="1" dirty="0" smtClean="0">
              <a:solidFill>
                <a:schemeClr val="tx1"/>
              </a:solidFill>
            </a:endParaRPr>
          </a:p>
        </p:txBody>
      </p:sp>
      <p:pic>
        <p:nvPicPr>
          <p:cNvPr id="6147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6391" y="153988"/>
            <a:ext cx="1607344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3429000" y="1371600"/>
            <a:ext cx="17936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400" b="1" i="1" dirty="0"/>
              <a:t>Republic of Botswana</a:t>
            </a:r>
          </a:p>
        </p:txBody>
      </p:sp>
      <p:pic>
        <p:nvPicPr>
          <p:cNvPr id="6151" name="Picture 8" descr="Meteo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181600"/>
            <a:ext cx="158710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4" cstate="print"/>
          <a:srcRect t="14384" r="6667"/>
          <a:stretch>
            <a:fillRect/>
          </a:stretch>
        </p:blipFill>
        <p:spPr bwMode="auto">
          <a:xfrm>
            <a:off x="6858000" y="5257800"/>
            <a:ext cx="1219200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en-US" dirty="0" smtClean="0"/>
              <a:t>16/11/2015</a:t>
            </a:r>
            <a:endParaRPr lang="en-US" dirty="0"/>
          </a:p>
        </p:txBody>
      </p:sp>
      <p:sp>
        <p:nvSpPr>
          <p:cNvPr id="13" name="Footer Placeholder 9"/>
          <p:cNvSpPr txBox="1">
            <a:spLocks/>
          </p:cNvSpPr>
          <p:nvPr/>
        </p:nvSpPr>
        <p:spPr>
          <a:xfrm>
            <a:off x="1447800" y="6080125"/>
            <a:ext cx="7696200" cy="7778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Vision:  A modern weather service that nurtures and harbours innovation and creativity in the provision of quality weather and climate information.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Relationship with Disaster Managers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Draft memorandum of Understanding </a:t>
            </a:r>
            <a:r>
              <a:rPr lang="en-US" dirty="0" smtClean="0">
                <a:hlinkClick r:id="rId2" action="ppaction://hlinkfile"/>
              </a:rPr>
              <a:t>MoU</a:t>
            </a:r>
            <a:r>
              <a:rPr lang="en-US" dirty="0" smtClean="0"/>
              <a:t> and </a:t>
            </a:r>
            <a:r>
              <a:rPr lang="en-US" dirty="0" smtClean="0">
                <a:hlinkClick r:id="rId3" action="ppaction://hlinkfile"/>
              </a:rPr>
              <a:t>SOP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24600"/>
            <a:ext cx="1524000" cy="533400"/>
          </a:xfrm>
        </p:spPr>
        <p:txBody>
          <a:bodyPr/>
          <a:lstStyle/>
          <a:p>
            <a:r>
              <a:rPr lang="en-US" dirty="0" smtClean="0"/>
              <a:t>16/11/2015</a:t>
            </a:r>
            <a:endParaRPr lang="en-US" dirty="0"/>
          </a:p>
        </p:txBody>
      </p:sp>
      <p:sp>
        <p:nvSpPr>
          <p:cNvPr id="7" name="Footer Placeholder 9"/>
          <p:cNvSpPr txBox="1">
            <a:spLocks/>
          </p:cNvSpPr>
          <p:nvPr/>
        </p:nvSpPr>
        <p:spPr>
          <a:xfrm>
            <a:off x="1447800" y="6080125"/>
            <a:ext cx="7696200" cy="7778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Vision:  A modern weather service that nurtures and harbours innovation and creativity in the provision of quality weather and climate information. </a:t>
            </a:r>
          </a:p>
        </p:txBody>
      </p:sp>
      <p:pic>
        <p:nvPicPr>
          <p:cNvPr id="8" name="Picture 7" descr="Description: Macintosh HD:Users:JICA:Desktop:Brand Botswana Logo 09-02-10 high resolution(1)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7413" y="6248400"/>
            <a:ext cx="1756587" cy="551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772400" cy="1470025"/>
          </a:xfrm>
        </p:spPr>
        <p:txBody>
          <a:bodyPr/>
          <a:lstStyle/>
          <a:p>
            <a:r>
              <a:rPr lang="en-US" dirty="0" smtClean="0"/>
              <a:t>Dissemination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82000" cy="4953000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en-US" dirty="0" smtClean="0"/>
              <a:t> 	E-mail-Distribution list-Five days forecast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 	Social Media- Facebook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	Press Releases-Heat Waves , Seasonal   	Forecasts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 	Common Alerting Protocol-WMO standard  	initiative 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 	Radio Botswana, Masa-a-</a:t>
            </a:r>
            <a:r>
              <a:rPr lang="en-US" dirty="0" err="1" smtClean="0"/>
              <a:t>sele</a:t>
            </a:r>
            <a:r>
              <a:rPr lang="en-US" dirty="0" smtClean="0"/>
              <a:t> (weekdays),  	Tsele-le- Tsele (Fridays) and </a:t>
            </a:r>
            <a:r>
              <a:rPr lang="en-US" dirty="0" smtClean="0"/>
              <a:t>other </a:t>
            </a:r>
            <a:r>
              <a:rPr lang="en-US" dirty="0" smtClean="0"/>
              <a:t>Private  	Stations (Gabz, Duma and  Yarona FM)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 	Television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Footer Placeholder 9"/>
          <p:cNvSpPr txBox="1">
            <a:spLocks/>
          </p:cNvSpPr>
          <p:nvPr/>
        </p:nvSpPr>
        <p:spPr>
          <a:xfrm>
            <a:off x="1447800" y="6080125"/>
            <a:ext cx="7696200" cy="7778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Vision:  A modern weather service that nurtures and harbours innovation and creativity in the provision of quality weather and climate information. </a:t>
            </a:r>
          </a:p>
        </p:txBody>
      </p:sp>
      <p:pic>
        <p:nvPicPr>
          <p:cNvPr id="9" name="Picture 8" descr="Description: Macintosh HD:Users:JICA:Desktop:Brand Botswana Logo 09-02-10 high resolution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7413" y="6248400"/>
            <a:ext cx="1756587" cy="551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24600"/>
            <a:ext cx="1524000" cy="533400"/>
          </a:xfrm>
        </p:spPr>
        <p:txBody>
          <a:bodyPr/>
          <a:lstStyle/>
          <a:p>
            <a:r>
              <a:rPr lang="en-US" dirty="0" smtClean="0"/>
              <a:t>16/11/2015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6375"/>
            <a:ext cx="7772400" cy="1470025"/>
          </a:xfrm>
        </p:spPr>
        <p:txBody>
          <a:bodyPr/>
          <a:lstStyle/>
          <a:p>
            <a:r>
              <a:rPr lang="en-US" dirty="0" smtClean="0"/>
              <a:t>Challenges with Working with Disaster Authorities and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610600" cy="3124200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	NDMO - Under office of President- Political  	influence	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smtClean="0"/>
              <a:t> NDMO - </a:t>
            </a:r>
            <a:r>
              <a:rPr lang="en-US" dirty="0" smtClean="0"/>
              <a:t>Staff Shortage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	Media - Profit Oriented- Failed CAP implementation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	Media- Request of prompt  either Radio or Television  	Interviews 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  	Media- Bad interpretation of Meteorological 	Information</a:t>
            </a:r>
          </a:p>
          <a:p>
            <a:pPr algn="l"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13" name="Picture 12" descr="Description: Macintosh HD:Users:JICA:Desktop:Brand Botswana Logo 09-02-10 high resolution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7413" y="6248400"/>
            <a:ext cx="1756587" cy="551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Footer Placeholder 9"/>
          <p:cNvSpPr txBox="1">
            <a:spLocks/>
          </p:cNvSpPr>
          <p:nvPr/>
        </p:nvSpPr>
        <p:spPr>
          <a:xfrm>
            <a:off x="1447800" y="5943600"/>
            <a:ext cx="7696200" cy="85407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Our Vision:  A modern weather service that nurtures and harbours innovation and creativity in the provision of quality weather and climate information. </a:t>
            </a:r>
          </a:p>
        </p:txBody>
      </p:sp>
      <p:sp>
        <p:nvSpPr>
          <p:cNvPr id="15" name="Date Placeholder 4"/>
          <p:cNvSpPr txBox="1">
            <a:spLocks/>
          </p:cNvSpPr>
          <p:nvPr/>
        </p:nvSpPr>
        <p:spPr>
          <a:xfrm>
            <a:off x="0" y="6340475"/>
            <a:ext cx="14478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16/11/2015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324600"/>
            <a:ext cx="1524000" cy="533400"/>
          </a:xfrm>
        </p:spPr>
        <p:txBody>
          <a:bodyPr/>
          <a:lstStyle/>
          <a:p>
            <a:r>
              <a:rPr lang="en-US" dirty="0" smtClean="0"/>
              <a:t>16/11/2015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1470025"/>
          </a:xfrm>
        </p:spPr>
        <p:txBody>
          <a:bodyPr/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0"/>
            <a:ext cx="7848600" cy="44196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dirty="0" smtClean="0"/>
              <a:t> 	NDMO- through MOU agreement  to 	avail complied  districts disaster report 	about forecast severe weather from 	BDMS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/>
              <a:t> 	Questionnaire done by Staff as part of 	Annual Performance Development  	Developments  	(Objectives).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	Live Radio and Television interview</a:t>
            </a:r>
          </a:p>
          <a:p>
            <a:pPr algn="l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371600" y="5867400"/>
            <a:ext cx="7696200" cy="777875"/>
          </a:xfrm>
        </p:spPr>
        <p:txBody>
          <a:bodyPr/>
          <a:lstStyle/>
          <a:p>
            <a:r>
              <a:rPr lang="en-US" b="1" dirty="0" smtClean="0"/>
              <a:t>Our Vision:  A modern weather service that nurtures and harbours innovation and creativity in the provision of quality weather and climate information. 0</a:t>
            </a:r>
            <a:endParaRPr lang="en-US" b="1" dirty="0"/>
          </a:p>
        </p:txBody>
      </p:sp>
      <p:pic>
        <p:nvPicPr>
          <p:cNvPr id="11" name="Picture 10" descr="Description: Macintosh HD:Users:JICA:Desktop:Brand Botswana Logo 09-02-10 high resolution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7413" y="6248400"/>
            <a:ext cx="1756587" cy="551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Date Placeholder 4"/>
          <p:cNvSpPr txBox="1">
            <a:spLocks/>
          </p:cNvSpPr>
          <p:nvPr/>
        </p:nvSpPr>
        <p:spPr>
          <a:xfrm>
            <a:off x="0" y="6340475"/>
            <a:ext cx="1447800" cy="5175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16/11/2015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161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Public Weather and Warning Services   By: Charles Masule Molongwane Head, Numerical Weather Division Unit Botswana Department of Meteorological Services P O Box 10100, Gaborone, Botswana  16th November 2015 Tel/Fax: +267 3612296; +267 3956282 Email: cmolongwane@gov.bw</vt:lpstr>
      <vt:lpstr>Relationship with Disaster Managers </vt:lpstr>
      <vt:lpstr>Dissemination Methods</vt:lpstr>
      <vt:lpstr>Challenges with Working with Disaster Authorities and Media</vt:lpstr>
      <vt:lpstr>FEEDBACK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Ramaphane</dc:creator>
  <cp:lastModifiedBy>Ramaphane</cp:lastModifiedBy>
  <cp:revision>40</cp:revision>
  <dcterms:created xsi:type="dcterms:W3CDTF">2015-11-14T02:32:30Z</dcterms:created>
  <dcterms:modified xsi:type="dcterms:W3CDTF">2015-11-14T04:41:53Z</dcterms:modified>
</cp:coreProperties>
</file>